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9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BFBBC39-9F0E-48C0-A187-B810055961C7}"/>
              </a:ext>
            </a:extLst>
          </p:cNvPr>
          <p:cNvSpPr txBox="1">
            <a:spLocks/>
          </p:cNvSpPr>
          <p:nvPr/>
        </p:nvSpPr>
        <p:spPr>
          <a:xfrm>
            <a:off x="762002" y="1543050"/>
            <a:ext cx="10256518" cy="4528566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C’est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une vieille histoire. </a:t>
            </a:r>
          </a:p>
          <a:p>
            <a:pPr>
              <a:lnSpc>
                <a:spcPct val="150000"/>
              </a:lnSpc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D’un coup,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c’est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arrivé !</a:t>
            </a:r>
          </a:p>
          <a:p>
            <a:pPr>
              <a:lnSpc>
                <a:spcPct val="150000"/>
              </a:lnSpc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C’est beau ! </a:t>
            </a:r>
          </a:p>
          <a:p>
            <a:pPr>
              <a:lnSpc>
                <a:spcPct val="150000"/>
              </a:lnSpc>
            </a:pP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C’est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elle qui a mangé le bonbon. </a:t>
            </a:r>
          </a:p>
          <a:p>
            <a:pPr>
              <a:lnSpc>
                <a:spcPct val="150000"/>
              </a:lnSpc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Ce n’est pas la même version. 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BFBBC39-9F0E-48C0-A187-B810055961C7}"/>
              </a:ext>
            </a:extLst>
          </p:cNvPr>
          <p:cNvSpPr txBox="1">
            <a:spLocks/>
          </p:cNvSpPr>
          <p:nvPr/>
        </p:nvSpPr>
        <p:spPr>
          <a:xfrm>
            <a:off x="762002" y="1543050"/>
            <a:ext cx="10256518" cy="4528566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C’est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une vieille histoire. </a:t>
            </a:r>
          </a:p>
          <a:p>
            <a:pPr>
              <a:lnSpc>
                <a:spcPct val="150000"/>
              </a:lnSpc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D’un coup,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c’est </a:t>
            </a:r>
            <a:r>
              <a:rPr lang="fr-FR" sz="36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arrivé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!</a:t>
            </a:r>
          </a:p>
          <a:p>
            <a:pPr>
              <a:lnSpc>
                <a:spcPct val="150000"/>
              </a:lnSpc>
            </a:pP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C’est </a:t>
            </a:r>
            <a:r>
              <a:rPr lang="fr-FR" sz="36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beau ! </a:t>
            </a:r>
          </a:p>
          <a:p>
            <a:pPr>
              <a:lnSpc>
                <a:spcPct val="150000"/>
              </a:lnSpc>
            </a:pP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C’est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elle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qui a mangé le bonbon. </a:t>
            </a:r>
          </a:p>
          <a:p>
            <a:pPr>
              <a:lnSpc>
                <a:spcPct val="150000"/>
              </a:lnSpc>
            </a:pP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n’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pas </a:t>
            </a:r>
            <a:r>
              <a:rPr lang="fr-FR" sz="36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la même version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fr-FR" dirty="0"/>
          </a:p>
          <a:p>
            <a:endParaRPr lang="fr-FR" dirty="0"/>
          </a:p>
        </p:txBody>
      </p:sp>
      <p:sp>
        <p:nvSpPr>
          <p:cNvPr id="9" name="Flèche : courbe vers le haut 8">
            <a:extLst>
              <a:ext uri="{FF2B5EF4-FFF2-40B4-BE49-F238E27FC236}">
                <a16:creationId xmlns:a16="http://schemas.microsoft.com/office/drawing/2014/main" id="{DB25704D-B8D2-4EDB-91A4-44537BE5CDBD}"/>
              </a:ext>
            </a:extLst>
          </p:cNvPr>
          <p:cNvSpPr/>
          <p:nvPr/>
        </p:nvSpPr>
        <p:spPr>
          <a:xfrm>
            <a:off x="1769533" y="2294582"/>
            <a:ext cx="2514600" cy="292608"/>
          </a:xfrm>
          <a:prstGeom prst="curvedUpArrow">
            <a:avLst>
              <a:gd name="adj1" fmla="val 3975"/>
              <a:gd name="adj2" fmla="val 75445"/>
              <a:gd name="adj3" fmla="val 25000"/>
            </a:avLst>
          </a:prstGeom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 : courbe vers le haut 11">
            <a:extLst>
              <a:ext uri="{FF2B5EF4-FFF2-40B4-BE49-F238E27FC236}">
                <a16:creationId xmlns:a16="http://schemas.microsoft.com/office/drawing/2014/main" id="{DF1E19D4-55E1-4172-9292-5A6CC7CDB350}"/>
              </a:ext>
            </a:extLst>
          </p:cNvPr>
          <p:cNvSpPr/>
          <p:nvPr/>
        </p:nvSpPr>
        <p:spPr>
          <a:xfrm>
            <a:off x="3691467" y="3192417"/>
            <a:ext cx="1625600" cy="372049"/>
          </a:xfrm>
          <a:prstGeom prst="curvedUpArrow">
            <a:avLst>
              <a:gd name="adj1" fmla="val 3975"/>
              <a:gd name="adj2" fmla="val 75445"/>
              <a:gd name="adj3" fmla="val 25000"/>
            </a:avLst>
          </a:prstGeom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Flèche : courbe vers le haut 12">
            <a:extLst>
              <a:ext uri="{FF2B5EF4-FFF2-40B4-BE49-F238E27FC236}">
                <a16:creationId xmlns:a16="http://schemas.microsoft.com/office/drawing/2014/main" id="{B4B46341-4A11-468D-950F-9E63224D4226}"/>
              </a:ext>
            </a:extLst>
          </p:cNvPr>
          <p:cNvSpPr/>
          <p:nvPr/>
        </p:nvSpPr>
        <p:spPr>
          <a:xfrm>
            <a:off x="1401233" y="4084787"/>
            <a:ext cx="1625600" cy="292608"/>
          </a:xfrm>
          <a:prstGeom prst="curvedUpArrow">
            <a:avLst>
              <a:gd name="adj1" fmla="val 3975"/>
              <a:gd name="adj2" fmla="val 75445"/>
              <a:gd name="adj3" fmla="val 25000"/>
            </a:avLst>
          </a:prstGeom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Flèche : courbe vers le haut 13">
            <a:extLst>
              <a:ext uri="{FF2B5EF4-FFF2-40B4-BE49-F238E27FC236}">
                <a16:creationId xmlns:a16="http://schemas.microsoft.com/office/drawing/2014/main" id="{2EF68DBD-7D84-4CD9-A250-3A35B3C4F52F}"/>
              </a:ext>
            </a:extLst>
          </p:cNvPr>
          <p:cNvSpPr/>
          <p:nvPr/>
        </p:nvSpPr>
        <p:spPr>
          <a:xfrm>
            <a:off x="2434167" y="5844386"/>
            <a:ext cx="2514600" cy="292608"/>
          </a:xfrm>
          <a:prstGeom prst="curvedUpArrow">
            <a:avLst>
              <a:gd name="adj1" fmla="val 3975"/>
              <a:gd name="adj2" fmla="val 75445"/>
              <a:gd name="adj3" fmla="val 25000"/>
            </a:avLst>
          </a:prstGeom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Flèche : courbe vers le haut 14">
            <a:extLst>
              <a:ext uri="{FF2B5EF4-FFF2-40B4-BE49-F238E27FC236}">
                <a16:creationId xmlns:a16="http://schemas.microsoft.com/office/drawing/2014/main" id="{3D90975D-03B4-4910-9CE3-AA66FE296BE8}"/>
              </a:ext>
            </a:extLst>
          </p:cNvPr>
          <p:cNvSpPr/>
          <p:nvPr/>
        </p:nvSpPr>
        <p:spPr>
          <a:xfrm>
            <a:off x="1401233" y="5022342"/>
            <a:ext cx="1625600" cy="292608"/>
          </a:xfrm>
          <a:prstGeom prst="curvedUpArrow">
            <a:avLst>
              <a:gd name="adj1" fmla="val 3975"/>
              <a:gd name="adj2" fmla="val 75445"/>
              <a:gd name="adj3" fmla="val 25000"/>
            </a:avLst>
          </a:prstGeom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40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E05FD18-C746-4EFA-8DCA-521DBB7320F3}"/>
              </a:ext>
            </a:extLst>
          </p:cNvPr>
          <p:cNvSpPr/>
          <p:nvPr/>
        </p:nvSpPr>
        <p:spPr>
          <a:xfrm>
            <a:off x="2048554" y="1377932"/>
            <a:ext cx="8272130" cy="4812555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C7337B0-CCE7-4B18-A281-7FC82A43F943}"/>
              </a:ext>
            </a:extLst>
          </p:cNvPr>
          <p:cNvSpPr txBox="1"/>
          <p:nvPr/>
        </p:nvSpPr>
        <p:spPr>
          <a:xfrm>
            <a:off x="2534546" y="1562862"/>
            <a:ext cx="73001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C’EST </a:t>
            </a:r>
            <a:r>
              <a:rPr lang="fr-FR" sz="3200" dirty="0"/>
              <a:t>= pronom démonstratif + verbe être</a:t>
            </a:r>
            <a:endParaRPr lang="fr-FR" sz="2400" b="1"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DA5AA1FF-52BA-4F37-9BDE-FBA7FF035D89}"/>
              </a:ext>
            </a:extLst>
          </p:cNvPr>
          <p:cNvCxnSpPr>
            <a:cxnSpLocks/>
          </p:cNvCxnSpPr>
          <p:nvPr/>
        </p:nvCxnSpPr>
        <p:spPr>
          <a:xfrm flipH="1">
            <a:off x="3395001" y="2160513"/>
            <a:ext cx="1528069" cy="7583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DD75F445-DADD-4CC1-8E82-753F17A50C2B}"/>
              </a:ext>
            </a:extLst>
          </p:cNvPr>
          <p:cNvSpPr txBox="1"/>
          <p:nvPr/>
        </p:nvSpPr>
        <p:spPr>
          <a:xfrm>
            <a:off x="1782191" y="2952024"/>
            <a:ext cx="356145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« c’est » </a:t>
            </a:r>
          </a:p>
          <a:p>
            <a:pPr algn="ctr"/>
            <a:r>
              <a:rPr lang="fr-FR" sz="2800" dirty="0"/>
              <a:t>a le sens de </a:t>
            </a:r>
          </a:p>
          <a:p>
            <a:pPr algn="ctr"/>
            <a:r>
              <a:rPr lang="fr-FR" sz="2800" b="1" dirty="0"/>
              <a:t>«</a:t>
            </a:r>
            <a:r>
              <a:rPr lang="fr-FR" sz="2800" dirty="0"/>
              <a:t> CELA EST </a:t>
            </a:r>
            <a:r>
              <a:rPr lang="fr-FR" sz="2800" b="1" dirty="0"/>
              <a:t>».</a:t>
            </a:r>
          </a:p>
          <a:p>
            <a:pPr algn="ctr"/>
            <a:endParaRPr lang="fr-FR" sz="28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« 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’ » est </a:t>
            </a:r>
          </a:p>
          <a:p>
            <a:pPr algn="ctr"/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sujet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de « est ».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DC90E88-5FCC-41F8-B202-61C0BBDD5540}"/>
              </a:ext>
            </a:extLst>
          </p:cNvPr>
          <p:cNvSpPr txBox="1"/>
          <p:nvPr/>
        </p:nvSpPr>
        <p:spPr>
          <a:xfrm>
            <a:off x="6961577" y="2952024"/>
            <a:ext cx="30274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suivi par</a:t>
            </a:r>
          </a:p>
          <a:p>
            <a:pPr algn="ctr"/>
            <a:r>
              <a:rPr lang="fr-FR" sz="2400" dirty="0"/>
              <a:t>groupe nominal</a:t>
            </a:r>
          </a:p>
          <a:p>
            <a:pPr algn="ctr"/>
            <a:r>
              <a:rPr lang="fr-FR" sz="2400" i="1" dirty="0"/>
              <a:t>ou </a:t>
            </a:r>
          </a:p>
          <a:p>
            <a:pPr algn="ctr"/>
            <a:r>
              <a:rPr lang="fr-FR" sz="2400" dirty="0"/>
              <a:t>pronom</a:t>
            </a:r>
          </a:p>
          <a:p>
            <a:pPr algn="ctr"/>
            <a:r>
              <a:rPr lang="fr-FR" sz="2400" i="1" dirty="0"/>
              <a:t>ou</a:t>
            </a:r>
          </a:p>
          <a:p>
            <a:pPr algn="ctr"/>
            <a:r>
              <a:rPr lang="fr-FR" sz="2400" dirty="0"/>
              <a:t>adjectif qualificatif</a:t>
            </a:r>
          </a:p>
          <a:p>
            <a:pPr algn="ctr"/>
            <a:r>
              <a:rPr lang="fr-FR" sz="2400" i="1" dirty="0"/>
              <a:t>ou</a:t>
            </a:r>
          </a:p>
          <a:p>
            <a:pPr algn="ctr"/>
            <a:r>
              <a:rPr lang="fr-FR" sz="2400" dirty="0"/>
              <a:t>participe passé</a:t>
            </a:r>
          </a:p>
          <a:p>
            <a:pPr algn="ctr"/>
            <a:endParaRPr lang="fr-FR" sz="2400" dirty="0"/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0072756A-4A45-47B3-92DD-5D46BCD2C331}"/>
              </a:ext>
            </a:extLst>
          </p:cNvPr>
          <p:cNvCxnSpPr>
            <a:cxnSpLocks/>
          </p:cNvCxnSpPr>
          <p:nvPr/>
        </p:nvCxnSpPr>
        <p:spPr>
          <a:xfrm>
            <a:off x="6877172" y="2132384"/>
            <a:ext cx="1412683" cy="8466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DA99546C-25C8-4957-A4DE-BA949074A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0472"/>
            <a:ext cx="10515600" cy="5077967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C’est ____________.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Elle pense que c’est __________.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Ce n’est pas _____________ !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Enfin, c’est ______________.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147</Words>
  <Application>Microsoft Office PowerPoint</Application>
  <PresentationFormat>Grand écran</PresentationFormat>
  <Paragraphs>40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22</cp:revision>
  <dcterms:created xsi:type="dcterms:W3CDTF">2021-07-17T07:25:24Z</dcterms:created>
  <dcterms:modified xsi:type="dcterms:W3CDTF">2021-10-06T21:49:37Z</dcterms:modified>
</cp:coreProperties>
</file>